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82" r:id="rId2"/>
    <p:sldId id="285" r:id="rId3"/>
    <p:sldId id="294" r:id="rId4"/>
    <p:sldId id="302" r:id="rId5"/>
    <p:sldId id="296" r:id="rId6"/>
    <p:sldId id="278" r:id="rId7"/>
    <p:sldId id="283" r:id="rId8"/>
    <p:sldId id="284" r:id="rId9"/>
    <p:sldId id="280" r:id="rId10"/>
    <p:sldId id="291" r:id="rId11"/>
    <p:sldId id="293" r:id="rId12"/>
    <p:sldId id="288" r:id="rId13"/>
    <p:sldId id="289" r:id="rId14"/>
    <p:sldId id="277" r:id="rId15"/>
    <p:sldId id="266" r:id="rId16"/>
    <p:sldId id="265" r:id="rId17"/>
    <p:sldId id="262" r:id="rId18"/>
    <p:sldId id="263" r:id="rId19"/>
    <p:sldId id="267" r:id="rId20"/>
    <p:sldId id="268" r:id="rId21"/>
    <p:sldId id="269" r:id="rId22"/>
    <p:sldId id="270" r:id="rId23"/>
    <p:sldId id="297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0564A-3A02-4577-BC9B-52289986E61A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E8D7-671D-4E07-BA1F-6EDEDCF73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5E8D7-671D-4E07-BA1F-6EDEDCF7377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6235-8474-4696-B3BA-BDACE0BFAF85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CD8B-784F-4050-8EA0-9E4B0CE7F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7969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Встреча </a:t>
            </a:r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Главы города</a:t>
            </a:r>
            <a:b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с представителями малого</a:t>
            </a:r>
            <a:b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и среднего бизнеса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Городской конкурс </a:t>
            </a:r>
            <a:b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«Лучший предприниматель города Семикаракорска 2012 года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7" name="Picture 3" descr="\\Chaikina\Обмен\Фото\DSC_0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714488"/>
            <a:ext cx="6788945" cy="48577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Бизнес-интервью с успешным предпринимателем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IMG_25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1500174"/>
            <a:ext cx="7786742" cy="521497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Молодежь знакомится с предприятиями города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1" y="1643050"/>
            <a:ext cx="4040188" cy="78581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на чулочно-носочной фабрике «Юрьев»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6" y="1643050"/>
            <a:ext cx="4041775" cy="7858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на предприятии  «Аксинья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Содержимое 8" descr="IMG_4453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645025" y="2634853"/>
            <a:ext cx="4041775" cy="3365915"/>
          </a:xfrm>
        </p:spPr>
      </p:pic>
      <p:pic>
        <p:nvPicPr>
          <p:cNvPr id="8" name="Содержимое 7" descr="IMG_441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" y="2635448"/>
            <a:ext cx="4040188" cy="336532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Бизнес-букварь </a:t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для предпринимателей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4" name="Рисунок 13" descr="b4a79d0bc68bca3920a143da7117b4db0731413e_3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5984" y="1928802"/>
            <a:ext cx="4357718" cy="435771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357167"/>
            <a:ext cx="7858180" cy="135732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Microsoft Sans Serif" pitchFamily="34" charset="0"/>
              </a:rPr>
              <a:t>Проверки со стороны </a:t>
            </a:r>
            <a:b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Microsoft Sans Serif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  <a:cs typeface="Microsoft Sans Serif" pitchFamily="34" charset="0"/>
              </a:rPr>
              <a:t>контролирующих органов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  <a:cs typeface="Microsoft Sans Serif" pitchFamily="34" charset="0"/>
            </a:endParaRPr>
          </a:p>
        </p:txBody>
      </p:sp>
      <p:pic>
        <p:nvPicPr>
          <p:cNvPr id="3074" name="Picture 2" descr="C:\Documents and Settings\Admin\Рабочий стол\proverk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9" y="1714488"/>
            <a:ext cx="8001056" cy="471490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Особенности плановых проверок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1166925"/>
            <a:ext cx="8401080" cy="528641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Решение о проведении плановой проверки оформляется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 виде приказа (распоряжения) </a:t>
            </a:r>
            <a:r>
              <a:rPr lang="ru-RU" sz="2400" dirty="0" smtClean="0">
                <a:latin typeface="Bookman Old Style" pitchFamily="18" charset="0"/>
              </a:rPr>
              <a:t>руководителя государственного органа. В приказе (распоряжении) указываются сроки проведения проверки, конкретная дата проверки, вид проверки (документарная или выездная).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Результатом проверки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является акт</a:t>
            </a:r>
            <a:r>
              <a:rPr lang="ru-RU" sz="2400" dirty="0" smtClean="0">
                <a:latin typeface="Bookman Old Style" pitchFamily="18" charset="0"/>
              </a:rPr>
              <a:t>. Один экземпляр акта остается у и ИП или руководителя ЮЛ. Данные о проведенной проверке записываются в журнал учета проверок.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По исполнению выданного предписания может быть проведена уже внеплановая проверка.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42852"/>
            <a:ext cx="7329511" cy="7143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Bookman Old Style" pitchFamily="18" charset="0"/>
              </a:rPr>
              <a:t>         ВАЖНО!</a:t>
            </a:r>
            <a:endParaRPr lang="ru-RU" sz="3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заседание круглого стола\udostoverenie-290x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214942" y="1714488"/>
            <a:ext cx="3786213" cy="4286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457201" y="1142985"/>
            <a:ext cx="4829180" cy="4983179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Внеплановые проверки не проводятся по анонимным обращениям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 предпринимателю не могут предъявляться требования и обращения с просьбами, не относящимися к предмету проверки</a:t>
            </a:r>
          </a:p>
          <a:p>
            <a:pPr algn="ctr">
              <a:buFont typeface="Wingdings" pitchFamily="2" charset="2"/>
              <a:buChar char="ü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Проверка может проводиться только теми должностными лицами, которые указаны в акте о назначении проверки</a:t>
            </a:r>
          </a:p>
          <a:p>
            <a:pPr algn="ctr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67"/>
            <a:ext cx="3829048" cy="12144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Заниматься бизнесом, ничего не нарушая, просто невозможно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429125" y="273051"/>
            <a:ext cx="4257676" cy="5942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Любая проверка в своей работе руководствуется нормами действующего законодательства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вы замечаете, что проверяющие нарушают ваши права, то вы имеете право их отстаивать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вы устали от прессинга контролирующих органов пришло время задуматься как подготовиться к проверке.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1" y="2071678"/>
            <a:ext cx="3008313" cy="4054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11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14488"/>
            <a:ext cx="4143404" cy="42862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4414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Готовимся к встрече с проверяющими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86181" y="1268761"/>
            <a:ext cx="4900619" cy="48574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Помнить, что любая проверка руководствуется нормами действующего законодательства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Оформить подписку на аналитические газеты и журналы, рассматривающие и публикующие все изменения в законодательстве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Зарегистрироваться на специализированных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интернет-форумах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Знать наизусть свои права, а также права и обязанности проверяющего</a:t>
            </a:r>
          </a:p>
          <a:p>
            <a:pPr>
              <a:buFont typeface="Wingdings" pitchFamily="2" charset="2"/>
              <a:buChar char="ü"/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2" y="2285993"/>
            <a:ext cx="2828916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MoneyInv-AR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000240"/>
            <a:ext cx="3286148" cy="38576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3928" y="2606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Чтобы стойко выдержать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проверки контролирующими органами необходимо: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142853"/>
            <a:ext cx="3008313" cy="1428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Готовимся к встрече с проверяющим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1920" y="1700809"/>
            <a:ext cx="4900619" cy="348925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</a:rPr>
              <a:t>Повышать свою квалификацию</a:t>
            </a:r>
          </a:p>
          <a:p>
            <a:pPr algn="ctr">
              <a:buFont typeface="Wingdings" pitchFamily="2" charset="2"/>
              <a:buChar char="ü"/>
            </a:pPr>
            <a:endParaRPr lang="ru-RU" sz="4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</a:rPr>
              <a:t>Если нет времени на изучение нормативных актов, делегировать этот вопрос своему бухгалтеру или опытному юристу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Admin\Рабочий стол\fmeditashiya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012" y="1714488"/>
            <a:ext cx="3792484" cy="33575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Текст 6"/>
          <p:cNvSpPr>
            <a:spLocks noGrp="1"/>
          </p:cNvSpPr>
          <p:nvPr>
            <p:ph type="body" sz="half" idx="2"/>
          </p:nvPr>
        </p:nvSpPr>
        <p:spPr>
          <a:xfrm>
            <a:off x="395537" y="5157193"/>
            <a:ext cx="3462083" cy="14112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Действуя по этому плану, вы наверняка сможете достигнуть успеха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26064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Чтобы стойко выдержать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проверки контролирующими органами необходимо: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707471" cy="1214446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Актуальные вопросы развития бизнеса </a:t>
            </a:r>
            <a:b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городе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Семикаракорске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effectLst>
            <a:softEdge rad="635000"/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Рисунок 8" descr="2FE53B13-83FE-4CC4-B00D-963B99A29371_w640_r1_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214290"/>
            <a:ext cx="7643866" cy="51435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Bookman Old Style" pitchFamily="18" charset="0"/>
              </a:rPr>
              <a:t>Оформление трудовых отношений</a:t>
            </a:r>
            <a:endParaRPr lang="ru-RU" sz="2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9" descr="ce93b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5" y="1500175"/>
            <a:ext cx="4500593" cy="4572032"/>
          </a:xfrm>
          <a:effectLst>
            <a:softEdge rad="1270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Bookman Old Style" pitchFamily="18" charset="0"/>
              </a:rPr>
              <a:t>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При оформлении трудовых отношений с работодателем следует знать, что в соответствии со ст. 16 ТК РФ трудовые отношения возникают между работником и работодателем на основании трудового договора.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654032"/>
          </a:xfr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Обязательные условия трудового договора</a:t>
            </a:r>
            <a:endParaRPr lang="ru-RU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126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8286808" cy="5715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Место работы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500174"/>
            <a:ext cx="8286808" cy="64294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Дата начала работы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3116"/>
            <a:ext cx="8286808" cy="7858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Наименование должности, специальности, профессии с указанием квалификации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8286808" cy="5000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Характер работы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429000"/>
            <a:ext cx="8286808" cy="5715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Компенсация за тяжелую работу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000504"/>
            <a:ext cx="8286808" cy="64294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Режим труда и отдыха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643446"/>
            <a:ext cx="8286808" cy="5715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Условия оплаты труда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214950"/>
            <a:ext cx="8286808" cy="7143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и условия социального страхования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929330"/>
            <a:ext cx="8286808" cy="5715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Дополнительные условия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Обязательные сведения трудового договора</a:t>
            </a:r>
            <a:endParaRPr lang="ru-RU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71612"/>
            <a:ext cx="8286808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Паспортные данные работника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571744"/>
            <a:ext cx="8286808" cy="9286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и дата заключения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00438"/>
            <a:ext cx="8286808" cy="10001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 работодателя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00570"/>
            <a:ext cx="8286808" cy="15716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Сведения о представителе работодателя, подписавшем ТД, и основание наделения правом подписи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0005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Решением Губернатора Ростовской области В.Ю.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Голубева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Уполномоченным по правам предпринимателей в Ростовской области определен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207170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Дереза 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Олег Владимирович 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4290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Контактная информация Уполномоченного по правам предпринимателей в Ростовской области: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358246" cy="30718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344002, г. Ростов-на-Дону,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ул. М. Горького,143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тел./факс (863) 240-93-59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E-mail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omb-pro@aaanet.ru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428604"/>
            <a:ext cx="8072494" cy="3786214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Калабина</a:t>
            </a:r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Ольга Васильевна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Начальник отдела 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работы с налогоплательщиками Межрайонной ИФНС №13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 изменениях в налоговом законодательстве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428604"/>
            <a:ext cx="8072494" cy="3786214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Маштакова</a:t>
            </a:r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Марина Евгеньевна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аместитель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начальника отдела 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работы с налогоплательщиками Межрайонной ИФНС №13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Об изменениях в налоговом законодательстве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357188"/>
            <a:ext cx="8072494" cy="4071944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Чайкина</a:t>
            </a:r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Оксана Юрьевна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Ведущий специалист Администрации Семикаракорского городского поселения по вопросам экономики и тарифного регулирования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Проблемы и перспективы взаимодействия органов местного самоуправления с представителями малого бизнеса города</a:t>
            </a:r>
            <a:endParaRPr lang="ru-RU" sz="27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572008"/>
            <a:ext cx="8072494" cy="178595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2060"/>
                </a:solidFill>
                <a:latin typeface="Bookman Old Style" pitchFamily="18" charset="0"/>
              </a:rPr>
              <a:t>Торговый реестр Семикаракорского городского поселения по состоянию на 01.11.2012 года сформирован на 85 %</a:t>
            </a:r>
            <a:br>
              <a:rPr lang="ru-RU" sz="2800" b="0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sz="2800" b="0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00913_perevod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62" y="357166"/>
            <a:ext cx="7072362" cy="4370409"/>
          </a:xfrm>
          <a:effectLst>
            <a:softEdge rad="6350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728" y="5367338"/>
            <a:ext cx="6286544" cy="1133495"/>
          </a:xfrm>
        </p:spPr>
        <p:txBody>
          <a:bodyPr>
            <a:no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401080" cy="1857388"/>
          </a:xfrm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Разработана муниципальная 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долгосрочная целевая программа 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«Развитие субъектов малого и среднего предпринимательства в Семикаракорском городском поселении на 2011-2013 годы»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3" descr="D:\Без-имени-1.png"/>
          <p:cNvPicPr>
            <a:picLocks noChangeAspect="1" noChangeArrowheads="1"/>
          </p:cNvPicPr>
          <p:nvPr/>
        </p:nvPicPr>
        <p:blipFill>
          <a:blip r:embed="rId2" cstate="screen"/>
          <a:srcRect b="9628"/>
          <a:stretch>
            <a:fillRect/>
          </a:stretch>
        </p:blipFill>
        <p:spPr bwMode="auto">
          <a:xfrm>
            <a:off x="1357290" y="3571876"/>
            <a:ext cx="66802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2643182"/>
            <a:ext cx="2928958" cy="2021688"/>
          </a:xfrm>
        </p:spPr>
      </p:pic>
      <p:sp>
        <p:nvSpPr>
          <p:cNvPr id="5" name="Заголовок 1"/>
          <p:cNvSpPr>
            <a:spLocks noGrp="1"/>
          </p:cNvSpPr>
          <p:nvPr>
            <p:ph sz="half" idx="2"/>
          </p:nvPr>
        </p:nvSpPr>
        <p:spPr>
          <a:xfrm>
            <a:off x="3714744" y="142852"/>
            <a:ext cx="5143536" cy="650085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 инициативе предпринимателей создан Совет по развитию предпринимательства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Намечена реализация мероприятий, касающихся проблем при ведении бизнеса, соблюдения Правил благоустройства и санитарного содержания объектов торговли, и мероприятий, направленных на популяризацию предпринимательской деятельности в городе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img-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428604"/>
            <a:ext cx="3000396" cy="2214578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  <p:pic>
        <p:nvPicPr>
          <p:cNvPr id="7" name="Рисунок 6" descr="img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4643446"/>
            <a:ext cx="2928958" cy="2000264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Круглый стол 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 представителями федеральных структур по вопросу проверок контролирующими органами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IMG_22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2285992"/>
            <a:ext cx="6929486" cy="45720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689</TotalTime>
  <Words>499</Words>
  <Application>Microsoft Office PowerPoint</Application>
  <PresentationFormat>Экран (4:3)</PresentationFormat>
  <Paragraphs>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Встреча Главы города с представителями малого и среднего бизнеса</vt:lpstr>
      <vt:lpstr>Актуальные вопросы развития бизнеса  в городе Семикаракорске</vt:lpstr>
      <vt:lpstr>  Калабина  Ольга Васильевна Начальник отдела  работы с налогоплательщиками Межрайонной ИФНС №13   Об изменениях в налоговом законодательстве</vt:lpstr>
      <vt:lpstr>  Маштакова  Марина Евгеньевна Заместитель начальника отдела  работы с налогоплательщиками Межрайонной ИФНС №13   Об изменениях в налоговом законодательстве</vt:lpstr>
      <vt:lpstr>  Чайкина  Оксана Юрьевна  Ведущий специалист Администрации Семикаракорского городского поселения по вопросам экономики и тарифного регулирования   Проблемы и перспективы взаимодействия органов местного самоуправления с представителями малого бизнеса города</vt:lpstr>
      <vt:lpstr>Торговый реестр Семикаракорского городского поселения по состоянию на 01.11.2012 года сформирован на 85 % </vt:lpstr>
      <vt:lpstr>Разработана муниципальная  долгосрочная целевая программа  «Развитие субъектов малого и среднего предпринимательства в Семикаракорском городском поселении на 2011-2013 годы» </vt:lpstr>
      <vt:lpstr>Слайд 8</vt:lpstr>
      <vt:lpstr>Круглый стол  с представителями федеральных структур по вопросу проверок контролирующими органами</vt:lpstr>
      <vt:lpstr>Городской конкурс  «Лучший предприниматель города Семикаракорска 2012 года</vt:lpstr>
      <vt:lpstr>Бизнес-интервью с успешным предпринимателем</vt:lpstr>
      <vt:lpstr>Молодежь знакомится с предприятиями города</vt:lpstr>
      <vt:lpstr>Бизнес-букварь  для предпринимателей</vt:lpstr>
      <vt:lpstr>Проверки со стороны  контролирующих органов</vt:lpstr>
      <vt:lpstr>  Особенности плановых проверок</vt:lpstr>
      <vt:lpstr>         ВАЖНО!</vt:lpstr>
      <vt:lpstr>Заниматься бизнесом, ничего не нарушая, просто невозможно</vt:lpstr>
      <vt:lpstr>Готовимся к встрече с проверяющими</vt:lpstr>
      <vt:lpstr>Готовимся к встрече с проверяющими</vt:lpstr>
      <vt:lpstr>Оформление трудовых отношений</vt:lpstr>
      <vt:lpstr>Обязательные условия трудового договора</vt:lpstr>
      <vt:lpstr>Обязательные сведения трудового договора</vt:lpstr>
      <vt:lpstr>Решением Губернатора Ростовской области В.Ю. Голубева Уполномоченным по правам предпринимателей в Ростовской области определен   </vt:lpstr>
      <vt:lpstr>Контактная информация Уполномоченного по правам предпринимателей в Ростовской области: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«Круглый стол» на тему: «Порядок проведения проверок контролирующими органами, правовая защита интересов предпринимателей»</dc:title>
  <dc:creator>Admin</dc:creator>
  <cp:lastModifiedBy>Половников С. А.</cp:lastModifiedBy>
  <cp:revision>119</cp:revision>
  <dcterms:created xsi:type="dcterms:W3CDTF">2012-05-15T12:45:24Z</dcterms:created>
  <dcterms:modified xsi:type="dcterms:W3CDTF">2013-02-25T04:21:38Z</dcterms:modified>
</cp:coreProperties>
</file>